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1"/>
  </p:sldMasterIdLst>
  <p:sldIdLst>
    <p:sldId id="256" r:id="rId2"/>
    <p:sldId id="257" r:id="rId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3" d="100"/>
          <a:sy n="53" d="100"/>
        </p:scale>
        <p:origin x="-60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fld id="{581945D2-FB3D-4010-ABF7-FD84B3FF20AE}" type="datetimeFigureOut">
              <a:rPr lang="en-US" smtClean="0"/>
              <a:pPr/>
              <a:t>8/29/2011</a:t>
            </a:fld>
            <a:endParaRPr lang="en-US"/>
          </a:p>
        </p:txBody>
      </p:sp>
      <p:sp>
        <p:nvSpPr>
          <p:cNvPr id="17" name="Footer Placeholder 16"/>
          <p:cNvSpPr>
            <a:spLocks noGrp="1"/>
          </p:cNvSpPr>
          <p:nvPr>
            <p:ph type="ftr" sz="quarter" idx="11"/>
          </p:nvPr>
        </p:nvSpPr>
        <p:spPr/>
        <p:txBody>
          <a:bodyPr/>
          <a:lstStyle>
            <a:extLst/>
          </a:lstStyle>
          <a:p>
            <a:endParaRPr lang="en-US"/>
          </a:p>
        </p:txBody>
      </p:sp>
      <p:sp>
        <p:nvSpPr>
          <p:cNvPr id="29" name="Slide Number Placeholder 28"/>
          <p:cNvSpPr>
            <a:spLocks noGrp="1"/>
          </p:cNvSpPr>
          <p:nvPr>
            <p:ph type="sldNum" sz="quarter" idx="12"/>
          </p:nvPr>
        </p:nvSpPr>
        <p:spPr/>
        <p:txBody>
          <a:bodyPr/>
          <a:lstStyle>
            <a:extLst/>
          </a:lstStyle>
          <a:p>
            <a:fld id="{6984A709-D20E-4095-8B27-02978934F19B}" type="slidenum">
              <a:rPr lang="en-US" smtClean="0"/>
              <a:pPr/>
              <a:t>‹#›</a:t>
            </a:fld>
            <a:endParaRPr lang="en-US"/>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81945D2-FB3D-4010-ABF7-FD84B3FF20AE}" type="datetimeFigureOut">
              <a:rPr lang="en-US" smtClean="0"/>
              <a:pPr/>
              <a:t>8/29/2011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984A709-D20E-4095-8B27-02978934F19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81945D2-FB3D-4010-ABF7-FD84B3FF20AE}" type="datetimeFigureOut">
              <a:rPr lang="en-US" smtClean="0"/>
              <a:pPr/>
              <a:t>8/29/2011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984A709-D20E-4095-8B27-02978934F19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81945D2-FB3D-4010-ABF7-FD84B3FF20AE}" type="datetimeFigureOut">
              <a:rPr lang="en-US" smtClean="0"/>
              <a:pPr/>
              <a:t>8/29/2011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984A709-D20E-4095-8B27-02978934F19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581945D2-FB3D-4010-ABF7-FD84B3FF20AE}" type="datetimeFigureOut">
              <a:rPr lang="en-US" smtClean="0"/>
              <a:pPr/>
              <a:t>8/29/2011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984A709-D20E-4095-8B27-02978934F19B}" type="slidenum">
              <a:rPr lang="en-US" smtClean="0"/>
              <a:pPr/>
              <a:t>‹#›</a:t>
            </a:fld>
            <a:endParaRPr lang="en-US"/>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581945D2-FB3D-4010-ABF7-FD84B3FF20AE}" type="datetimeFigureOut">
              <a:rPr lang="en-US" smtClean="0"/>
              <a:pPr/>
              <a:t>8/29/2011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6984A709-D20E-4095-8B27-02978934F19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581945D2-FB3D-4010-ABF7-FD84B3FF20AE}" type="datetimeFigureOut">
              <a:rPr lang="en-US" smtClean="0"/>
              <a:pPr/>
              <a:t>8/29/2011</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6984A709-D20E-4095-8B27-02978934F19B}" type="slidenum">
              <a:rPr lang="en-US" smtClean="0"/>
              <a:pPr/>
              <a:t>‹#›</a:t>
            </a:fld>
            <a:endParaRPr lang="en-US"/>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581945D2-FB3D-4010-ABF7-FD84B3FF20AE}" type="datetimeFigureOut">
              <a:rPr lang="en-US" smtClean="0"/>
              <a:pPr/>
              <a:t>8/29/2011</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6984A709-D20E-4095-8B27-02978934F19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581945D2-FB3D-4010-ABF7-FD84B3FF20AE}" type="datetimeFigureOut">
              <a:rPr lang="en-US" smtClean="0"/>
              <a:pPr/>
              <a:t>8/29/2011</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6984A709-D20E-4095-8B27-02978934F19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581945D2-FB3D-4010-ABF7-FD84B3FF20AE}" type="datetimeFigureOut">
              <a:rPr lang="en-US" smtClean="0"/>
              <a:pPr/>
              <a:t>8/29/2011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6984A709-D20E-4095-8B27-02978934F19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smtClean="0"/>
              <a:t>Click icon to add picture</a:t>
            </a:r>
            <a:endParaRPr kumimoji="0" lang="en-US"/>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extLst/>
          </a:lstStyle>
          <a:p>
            <a:fld id="{581945D2-FB3D-4010-ABF7-FD84B3FF20AE}" type="datetimeFigureOut">
              <a:rPr lang="en-US" smtClean="0"/>
              <a:pPr/>
              <a:t>8/29/2011</a:t>
            </a:fld>
            <a:endParaRPr lang="en-US"/>
          </a:p>
        </p:txBody>
      </p:sp>
      <p:sp>
        <p:nvSpPr>
          <p:cNvPr id="6" name="Footer Placeholder 5"/>
          <p:cNvSpPr>
            <a:spLocks noGrp="1"/>
          </p:cNvSpPr>
          <p:nvPr>
            <p:ph type="ftr" sz="quarter" idx="11"/>
          </p:nvPr>
        </p:nvSpPr>
        <p:spPr>
          <a:xfrm>
            <a:off x="914400" y="55499"/>
            <a:ext cx="5562600" cy="365125"/>
          </a:xfrm>
        </p:spPr>
        <p:txBody>
          <a:bodyPr/>
          <a:lstStyle>
            <a:extLst/>
          </a:lstStyle>
          <a:p>
            <a:endParaRPr lang="en-US"/>
          </a:p>
        </p:txBody>
      </p:sp>
      <p:sp>
        <p:nvSpPr>
          <p:cNvPr id="7" name="Slide Number Placeholder 6"/>
          <p:cNvSpPr>
            <a:spLocks noGrp="1"/>
          </p:cNvSpPr>
          <p:nvPr>
            <p:ph type="sldNum" sz="quarter" idx="12"/>
          </p:nvPr>
        </p:nvSpPr>
        <p:spPr>
          <a:xfrm>
            <a:off x="8610600" y="55499"/>
            <a:ext cx="457200" cy="365125"/>
          </a:xfrm>
        </p:spPr>
        <p:txBody>
          <a:bodyPr/>
          <a:lstStyle>
            <a:extLst/>
          </a:lstStyle>
          <a:p>
            <a:fld id="{6984A709-D20E-4095-8B27-02978934F19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581945D2-FB3D-4010-ABF7-FD84B3FF20AE}" type="datetimeFigureOut">
              <a:rPr lang="en-US" smtClean="0"/>
              <a:pPr/>
              <a:t>8/29/2011</a:t>
            </a:fld>
            <a:endParaRPr lang="en-US"/>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en-US"/>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6984A709-D20E-4095-8B27-02978934F19B}"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152400"/>
            <a:ext cx="7848600" cy="838200"/>
          </a:xfrm>
        </p:spPr>
        <p:txBody>
          <a:bodyPr/>
          <a:lstStyle/>
          <a:p>
            <a:r>
              <a:rPr lang="en-US" cap="none" dirty="0" smtClean="0">
                <a:effectLst>
                  <a:outerShdw blurRad="38100" dist="38100" dir="2700000" algn="tl">
                    <a:srgbClr val="000000">
                      <a:alpha val="43137"/>
                    </a:srgbClr>
                  </a:outerShdw>
                </a:effectLst>
              </a:rPr>
              <a:t>Detail</a:t>
            </a:r>
            <a:r>
              <a:rPr lang="en-US" dirty="0" smtClean="0"/>
              <a:t>#7</a:t>
            </a:r>
            <a:endParaRPr lang="en-US" dirty="0"/>
          </a:p>
        </p:txBody>
      </p:sp>
      <p:sp>
        <p:nvSpPr>
          <p:cNvPr id="3" name="Subtitle 2"/>
          <p:cNvSpPr>
            <a:spLocks noGrp="1"/>
          </p:cNvSpPr>
          <p:nvPr>
            <p:ph type="subTitle" idx="1"/>
          </p:nvPr>
        </p:nvSpPr>
        <p:spPr>
          <a:xfrm>
            <a:off x="2286000" y="0"/>
            <a:ext cx="6629400" cy="6019800"/>
          </a:xfrm>
        </p:spPr>
        <p:txBody>
          <a:bodyPr>
            <a:noAutofit/>
          </a:bodyPr>
          <a:lstStyle/>
          <a:p>
            <a:r>
              <a:rPr sz="2000" dirty="0" smtClean="0">
                <a:solidFill>
                  <a:schemeClr val="tx2">
                    <a:lumMod val="50000"/>
                  </a:schemeClr>
                </a:solidFill>
              </a:rPr>
              <a:t>Consider:</a:t>
            </a:r>
          </a:p>
          <a:p>
            <a:r>
              <a:rPr lang="en-US" sz="2000" dirty="0" smtClean="0">
                <a:solidFill>
                  <a:schemeClr val="tx2">
                    <a:lumMod val="50000"/>
                  </a:schemeClr>
                </a:solidFill>
              </a:rPr>
              <a:t>“The dog stood up and growled like a lion, stiff-standing hackles, teeth uncovered as he lashed up his fury for the charge. Tea Cake split the water like an otter, opening his knife as he dived. The dog raced down the back-bone of the cow to the attack and Janie screamed and slipped far back on the tail of the cow, just out of reach of the dog’s angry jaws.</a:t>
            </a:r>
          </a:p>
          <a:p>
            <a:r>
              <a:rPr lang="en-US" sz="2000" i="1" dirty="0" smtClean="0">
                <a:solidFill>
                  <a:schemeClr val="tx2">
                    <a:lumMod val="50000"/>
                  </a:schemeClr>
                </a:solidFill>
              </a:rPr>
              <a:t>	--</a:t>
            </a:r>
            <a:r>
              <a:rPr lang="en-US" sz="2000" dirty="0" err="1" smtClean="0">
                <a:solidFill>
                  <a:schemeClr val="tx2">
                    <a:lumMod val="50000"/>
                  </a:schemeClr>
                </a:solidFill>
              </a:rPr>
              <a:t>Zora</a:t>
            </a:r>
            <a:r>
              <a:rPr lang="en-US" sz="2000" dirty="0" smtClean="0">
                <a:solidFill>
                  <a:schemeClr val="tx2">
                    <a:lumMod val="50000"/>
                  </a:schemeClr>
                </a:solidFill>
              </a:rPr>
              <a:t> Neal Hurston</a:t>
            </a:r>
            <a:r>
              <a:rPr lang="en-US" sz="2000" i="1" dirty="0" smtClean="0">
                <a:solidFill>
                  <a:schemeClr val="tx2">
                    <a:lumMod val="50000"/>
                  </a:schemeClr>
                </a:solidFill>
              </a:rPr>
              <a:t>, </a:t>
            </a:r>
          </a:p>
          <a:p>
            <a:r>
              <a:rPr lang="en-US" sz="2000" i="1" dirty="0" smtClean="0">
                <a:solidFill>
                  <a:schemeClr val="tx2">
                    <a:lumMod val="50000"/>
                  </a:schemeClr>
                </a:solidFill>
              </a:rPr>
              <a:t>	Their Eyes Were Watching God</a:t>
            </a:r>
            <a:endParaRPr sz="2000" i="1" dirty="0" smtClean="0">
              <a:solidFill>
                <a:schemeClr val="tx2">
                  <a:lumMod val="50000"/>
                </a:schemeClr>
              </a:solidFill>
            </a:endParaRPr>
          </a:p>
          <a:p>
            <a:r>
              <a:rPr sz="2000" dirty="0" smtClean="0">
                <a:solidFill>
                  <a:schemeClr val="tx2">
                    <a:lumMod val="50000"/>
                  </a:schemeClr>
                </a:solidFill>
              </a:rPr>
              <a:t>Discuss:</a:t>
            </a:r>
          </a:p>
          <a:p>
            <a:pPr marL="342900" indent="-342900">
              <a:buFont typeface="+mj-lt"/>
              <a:buAutoNum type="arabicPeriod"/>
            </a:pPr>
            <a:r>
              <a:rPr lang="en-US" sz="1900" dirty="0" smtClean="0">
                <a:solidFill>
                  <a:schemeClr val="tx2">
                    <a:lumMod val="50000"/>
                  </a:schemeClr>
                </a:solidFill>
              </a:rPr>
              <a:t>Which details reveal that the dog has rabies? What effect do these details have on the reader?</a:t>
            </a:r>
            <a:endParaRPr sz="1900" dirty="0" smtClean="0">
              <a:solidFill>
                <a:schemeClr val="tx2">
                  <a:lumMod val="50000"/>
                </a:schemeClr>
              </a:solidFill>
            </a:endParaRPr>
          </a:p>
          <a:p>
            <a:pPr marL="342900" indent="-342900">
              <a:buFont typeface="+mj-lt"/>
              <a:buAutoNum type="arabicPeriod"/>
            </a:pPr>
            <a:r>
              <a:rPr lang="en-US" sz="1900" dirty="0" smtClean="0">
                <a:solidFill>
                  <a:schemeClr val="tx2">
                    <a:lumMod val="50000"/>
                  </a:schemeClr>
                </a:solidFill>
              </a:rPr>
              <a:t>Contrast the details used to describe Tea Cake (the male protagonist) and Janie (the female protagonist). What do these details reveal about the author’s attitude toward these two characters?</a:t>
            </a:r>
            <a:endParaRPr sz="1900" dirty="0" smtClean="0">
              <a:solidFill>
                <a:schemeClr val="tx2">
                  <a:lumMod val="50000"/>
                </a:schemeClr>
              </a:solidFill>
            </a:endParaRPr>
          </a:p>
          <a:p>
            <a:endParaRPr sz="2000"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Detail #7</a:t>
            </a:r>
            <a:endParaRPr lang="en-US" dirty="0"/>
          </a:p>
        </p:txBody>
      </p:sp>
      <p:sp>
        <p:nvSpPr>
          <p:cNvPr id="3" name="Content Placeholder 2"/>
          <p:cNvSpPr>
            <a:spLocks noGrp="1"/>
          </p:cNvSpPr>
          <p:nvPr>
            <p:ph idx="1"/>
          </p:nvPr>
        </p:nvSpPr>
        <p:spPr>
          <a:xfrm>
            <a:off x="381000" y="2133600"/>
            <a:ext cx="8229600" cy="3200400"/>
          </a:xfrm>
          <a:ln>
            <a:solidFill>
              <a:schemeClr val="accent1">
                <a:lumMod val="60000"/>
                <a:lumOff val="40000"/>
              </a:schemeClr>
            </a:solidFill>
          </a:ln>
        </p:spPr>
        <p:txBody>
          <a:bodyPr>
            <a:normAutofit lnSpcReduction="10000"/>
          </a:bodyPr>
          <a:lstStyle/>
          <a:p>
            <a:pPr algn="ctr">
              <a:buNone/>
            </a:pPr>
            <a:r>
              <a:rPr lang="en-US" dirty="0" smtClean="0">
                <a:solidFill>
                  <a:schemeClr val="accent1"/>
                </a:solidFill>
              </a:rPr>
              <a:t>Apply:</a:t>
            </a:r>
          </a:p>
          <a:p>
            <a:pPr>
              <a:buNone/>
            </a:pPr>
            <a:r>
              <a:rPr lang="en-US" dirty="0" smtClean="0">
                <a:solidFill>
                  <a:schemeClr val="accent1"/>
                </a:solidFill>
              </a:rPr>
              <a:t>	Think of two contrasting characters. Write a sentence for each showing their reaction to a fight. Do not explain the different reactions; instead, show the different reactions through use of detail. Share your sentences with the class.</a:t>
            </a:r>
          </a:p>
          <a:p>
            <a:pPr algn="ctr">
              <a:buNone/>
            </a:pPr>
            <a:endParaRPr lang="en-US" dirty="0" smtClean="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352</TotalTime>
  <Words>86</Words>
  <Application>Microsoft Office PowerPoint</Application>
  <PresentationFormat>On-screen Show (4:3)</PresentationFormat>
  <Paragraphs>11</Paragraphs>
  <Slides>2</Slides>
  <Notes>0</Notes>
  <HiddenSlides>0</HiddenSlides>
  <MMClips>0</MMClips>
  <ScaleCrop>false</ScaleCrop>
  <HeadingPairs>
    <vt:vector size="4" baseType="variant">
      <vt:variant>
        <vt:lpstr>Theme</vt:lpstr>
      </vt:variant>
      <vt:variant>
        <vt:i4>1</vt:i4>
      </vt:variant>
      <vt:variant>
        <vt:lpstr>Slide Titles</vt:lpstr>
      </vt:variant>
      <vt:variant>
        <vt:i4>2</vt:i4>
      </vt:variant>
    </vt:vector>
  </HeadingPairs>
  <TitlesOfParts>
    <vt:vector size="3" baseType="lpstr">
      <vt:lpstr>Metro</vt:lpstr>
      <vt:lpstr>Detail#7</vt:lpstr>
      <vt:lpstr>Detail #7</vt:lpstr>
    </vt:vector>
  </TitlesOfParts>
  <Company>USD 259</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kfrederick</dc:creator>
  <cp:lastModifiedBy>kfrederick</cp:lastModifiedBy>
  <cp:revision>49</cp:revision>
  <dcterms:created xsi:type="dcterms:W3CDTF">2008-08-19T21:40:58Z</dcterms:created>
  <dcterms:modified xsi:type="dcterms:W3CDTF">2011-08-29T14:04:49Z</dcterms:modified>
</cp:coreProperties>
</file>